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2" r:id="rId1"/>
    <p:sldMasterId id="2147483763" r:id="rId2"/>
  </p:sldMasterIdLst>
  <p:notesMasterIdLst>
    <p:notesMasterId r:id="rId27"/>
  </p:notesMasterIdLst>
  <p:sldIdLst>
    <p:sldId id="398" r:id="rId3"/>
    <p:sldId id="347" r:id="rId4"/>
    <p:sldId id="353" r:id="rId5"/>
    <p:sldId id="357" r:id="rId6"/>
    <p:sldId id="410" r:id="rId7"/>
    <p:sldId id="399" r:id="rId8"/>
    <p:sldId id="359" r:id="rId9"/>
    <p:sldId id="361" r:id="rId10"/>
    <p:sldId id="400" r:id="rId11"/>
    <p:sldId id="367" r:id="rId12"/>
    <p:sldId id="368" r:id="rId13"/>
    <p:sldId id="392" r:id="rId14"/>
    <p:sldId id="403" r:id="rId15"/>
    <p:sldId id="393" r:id="rId16"/>
    <p:sldId id="404" r:id="rId17"/>
    <p:sldId id="394" r:id="rId18"/>
    <p:sldId id="395" r:id="rId19"/>
    <p:sldId id="396" r:id="rId20"/>
    <p:sldId id="397" r:id="rId21"/>
    <p:sldId id="407" r:id="rId22"/>
    <p:sldId id="405" r:id="rId23"/>
    <p:sldId id="401" r:id="rId24"/>
    <p:sldId id="316" r:id="rId25"/>
    <p:sldId id="34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11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CF51"/>
    <a:srgbClr val="029410"/>
    <a:srgbClr val="12C2BA"/>
    <a:srgbClr val="22907E"/>
    <a:srgbClr val="579040"/>
    <a:srgbClr val="2DA32D"/>
    <a:srgbClr val="568424"/>
    <a:srgbClr val="274A1E"/>
    <a:srgbClr val="E6E6E6"/>
    <a:srgbClr val="305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54"/>
      </p:cViewPr>
      <p:guideLst>
        <p:guide orient="horz" pos="2455"/>
        <p:guide pos="11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AAAF045-FEF6-43EA-9CDC-C84FC3F85E9C}" type="datetime1">
              <a:rPr lang="en-US"/>
              <a:pPr lvl="0">
                <a:defRPr/>
              </a:pPr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6A8C094-CB00-443F-856E-6111688E7E7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567065"/>
            <a:ext cx="12192000" cy="329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FACD69-BCC8-4A51-928A-A8276889CAEF}"/>
              </a:ext>
            </a:extLst>
          </p:cNvPr>
          <p:cNvSpPr/>
          <p:nvPr userDrawn="1"/>
        </p:nvSpPr>
        <p:spPr>
          <a:xfrm>
            <a:off x="0" y="3463090"/>
            <a:ext cx="121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C6B0DFC-1039-495D-8F3C-E6DB8A677F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1437342-4AAD-4065-B021-432B3D8C68CF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3" name="Rounded Rectangle 41">
              <a:extLst>
                <a:ext uri="{FF2B5EF4-FFF2-40B4-BE49-F238E27FC236}">
                  <a16:creationId xmlns:a16="http://schemas.microsoft.com/office/drawing/2014/main" id="{1AC72540-6991-4FC9-92BE-D47A729E2BD3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850DCCD1-8058-42A2-8AF2-D626EF7C1F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F78D6D5-0F49-435F-9F3F-92FCB5A33A8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44">
                <a:extLst>
                  <a:ext uri="{FF2B5EF4-FFF2-40B4-BE49-F238E27FC236}">
                    <a16:creationId xmlns:a16="http://schemas.microsoft.com/office/drawing/2014/main" id="{2D17DFFD-2B67-40BF-BD4E-AD2EA621D11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45">
                <a:extLst>
                  <a:ext uri="{FF2B5EF4-FFF2-40B4-BE49-F238E27FC236}">
                    <a16:creationId xmlns:a16="http://schemas.microsoft.com/office/drawing/2014/main" id="{213E1FA9-E935-4A7B-99D8-21599EC0640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791A255F-72F6-471A-A665-C6F43C16B348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16EDA227-0DEF-4F3E-B4C0-6E0411B6737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776C8-7281-4534-8A06-6A087A56BD54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C7EC6806-DC3F-4279-AB0E-702DB65522A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44">
                <a:extLst>
                  <a:ext uri="{FF2B5EF4-FFF2-40B4-BE49-F238E27FC236}">
                    <a16:creationId xmlns:a16="http://schemas.microsoft.com/office/drawing/2014/main" id="{F0BC878E-0393-4F8A-847E-1FFF2B3A6F8C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45">
                <a:extLst>
                  <a:ext uri="{FF2B5EF4-FFF2-40B4-BE49-F238E27FC236}">
                    <a16:creationId xmlns:a16="http://schemas.microsoft.com/office/drawing/2014/main" id="{AF68E93E-B3A4-4FB4-8136-E2AF9E8E900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5A0A981-BFFD-478C-BE78-EF62DFC20D4A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5301B2B1-E6B2-4CAA-90B5-32945916C4E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98E8AE6E-9F27-49BA-BF78-FD704211F7DE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C658463-591E-4133-90A9-DC8E327A9D8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8" name="Oval 44">
                <a:extLst>
                  <a:ext uri="{FF2B5EF4-FFF2-40B4-BE49-F238E27FC236}">
                    <a16:creationId xmlns:a16="http://schemas.microsoft.com/office/drawing/2014/main" id="{247AB6D7-90B0-4608-B64A-7506BBD662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45">
                <a:extLst>
                  <a:ext uri="{FF2B5EF4-FFF2-40B4-BE49-F238E27FC236}">
                    <a16:creationId xmlns:a16="http://schemas.microsoft.com/office/drawing/2014/main" id="{4E7F4089-60C9-4EC1-B17C-C3CE5A555D7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E8E9D92-4CE1-47D2-A809-9E8B6FB57C7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88106A-2CF3-48D0-9AA0-96C3A18A94C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658D9AD7-4610-4974-9F90-635DC1891B8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38004867-5566-4A48-8987-60D94ADF1FA2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FB060-C4E2-4B67-AE6B-A21032F70DA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6013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75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D053A10-5BCF-4B0A-81B6-7659F3B13A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8918BA6-5866-4567-84E9-754B61F3D1B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72749-C880-48DE-80E3-21B3B7C1BB1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F8990-F6EC-4C2E-B65A-729967260F1B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534EC4-50E0-4908-9103-968D3764391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D152EA-393E-40E6-A577-EBDC7E02C6E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E41396-59B7-4111-B9F1-16C71A955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4937534-CC74-470C-BA81-D58C912DA6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5D12A6-B9D5-48C2-B915-9AC7DA37CC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A481-CCF4-48A2-8170-4589385879F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62AE34-3846-4C77-B676-BF63303B27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C76E991-D98B-4424-8898-AB98CF5E82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FDEFA-6525-40B5-BC77-DF37CB758BD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D492AC-8BDF-4901-BF8A-657BD00CE6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4DD40-A334-4331-9A64-1579C194CA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634782-405F-42A3-951D-11363B20EE6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11FB5D1-6034-4D83-A029-B1D1606432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8453" y="2011350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91F5BA-6D8E-4BF0-B672-70F38251D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0" r:id="rId20"/>
    <p:sldLayoutId id="214748369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16AC0BE9-E5EC-46E1-A4D1-78FDFBED0AEE}"/>
              </a:ext>
            </a:extLst>
          </p:cNvPr>
          <p:cNvSpPr/>
          <p:nvPr/>
        </p:nvSpPr>
        <p:spPr>
          <a:xfrm>
            <a:off x="1750086" y="1461911"/>
            <a:ext cx="8691828" cy="4126090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6069-CA35-4004-805E-910D7E1C8E0B}"/>
              </a:ext>
            </a:extLst>
          </p:cNvPr>
          <p:cNvGrpSpPr/>
          <p:nvPr/>
        </p:nvGrpSpPr>
        <p:grpSpPr>
          <a:xfrm>
            <a:off x="1" y="2647659"/>
            <a:ext cx="12191999" cy="2111437"/>
            <a:chOff x="8" y="2232335"/>
            <a:chExt cx="12191999" cy="2111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40F545-2E89-4D11-AA0E-EC51787F302A}"/>
                </a:ext>
              </a:extLst>
            </p:cNvPr>
            <p:cNvSpPr txBox="1"/>
            <p:nvPr/>
          </p:nvSpPr>
          <p:spPr>
            <a:xfrm>
              <a:off x="8" y="2232335"/>
              <a:ext cx="12191999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+mj-lt"/>
                </a:rPr>
                <a:t>6</a:t>
              </a:r>
              <a:r>
                <a:rPr lang="ko-KR" altLang="en-US" sz="6600" dirty="0" smtClean="0">
                  <a:solidFill>
                    <a:schemeClr val="bg1"/>
                  </a:solidFill>
                  <a:latin typeface="+mj-lt"/>
                </a:rPr>
                <a:t>사단</a:t>
              </a:r>
              <a:endParaRPr lang="ko-KR" altLang="en-US" sz="66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21854-91CD-45FA-A162-CB9665435875}"/>
                </a:ext>
              </a:extLst>
            </p:cNvPr>
            <p:cNvSpPr txBox="1"/>
            <p:nvPr/>
          </p:nvSpPr>
          <p:spPr>
            <a:xfrm>
              <a:off x="5405331" y="3964116"/>
              <a:ext cx="50365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67" dirty="0" smtClean="0">
                  <a:solidFill>
                    <a:schemeClr val="bg1"/>
                  </a:solidFill>
                  <a:cs typeface="Arial" pitchFamily="34" charset="0"/>
                </a:rPr>
                <a:t>김영준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867" dirty="0" smtClean="0">
                  <a:solidFill>
                    <a:schemeClr val="bg1"/>
                  </a:solidFill>
                  <a:cs typeface="Arial" pitchFamily="34" charset="0"/>
                </a:rPr>
                <a:t>팀장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r>
                <a:rPr lang="ko-KR" altLang="en-US" sz="1867" dirty="0" smtClean="0">
                  <a:solidFill>
                    <a:schemeClr val="bg1"/>
                  </a:solidFill>
                  <a:cs typeface="Arial" pitchFamily="34" charset="0"/>
                </a:rPr>
                <a:t>  김영욱 정기선 박건우 최현석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647659"/>
            <a:ext cx="868159" cy="100200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321854-91CD-45FA-A162-CB9665435875}"/>
              </a:ext>
            </a:extLst>
          </p:cNvPr>
          <p:cNvSpPr txBox="1"/>
          <p:nvPr/>
        </p:nvSpPr>
        <p:spPr>
          <a:xfrm>
            <a:off x="2445793" y="3856220"/>
            <a:ext cx="121919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cs typeface="Arial" pitchFamily="34" charset="0"/>
              </a:rPr>
              <a:t>그룹웨어 </a:t>
            </a:r>
            <a:r>
              <a:rPr lang="ko-KR" altLang="en-US" sz="2800" dirty="0" err="1" smtClean="0">
                <a:solidFill>
                  <a:schemeClr val="bg1"/>
                </a:solidFill>
                <a:cs typeface="Arial" pitchFamily="34" charset="0"/>
              </a:rPr>
              <a:t>팀프로젝트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DE5B1BB3-E933-4C88-B28A-4458CE2B8B3A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904790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김영욱</a:t>
            </a:r>
            <a:endParaRPr lang="ko-KR" altLang="en-US" sz="4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등록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909FEEA-D080-4D62-9187-6A07FA72AE04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0862"/>
            <a:ext cx="6750945" cy="29240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338" y="1889500"/>
            <a:ext cx="4758061" cy="1618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5338" y="15121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Department Entity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07" y="5160625"/>
            <a:ext cx="9071863" cy="6280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07107" y="46469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Address Entity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3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트리뷰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8829" y="2352502"/>
            <a:ext cx="590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453"/>
            <a:ext cx="2476500" cy="4048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34" y="3136929"/>
            <a:ext cx="1504950" cy="1781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327" y="3136929"/>
            <a:ext cx="1419225" cy="2095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70" y="3136929"/>
            <a:ext cx="1476375" cy="28289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894708" y="263750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678134" y="263750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4537327" y="263750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6444370" y="263750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0838" y="533913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토글기능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체크박스로 구현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70668" y="382591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470668" y="4366725"/>
            <a:ext cx="30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조회 후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코드 생성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470668" y="4907536"/>
            <a:ext cx="374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재귀적호출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0">
            <a:extLst>
              <a:ext uri="{FF2B5EF4-FFF2-40B4-BE49-F238E27FC236}">
                <a16:creationId xmlns:a16="http://schemas.microsoft.com/office/drawing/2014/main" id="{A7215FF7-E693-457C-BD39-68AE507BA1B9}"/>
              </a:ext>
            </a:extLst>
          </p:cNvPr>
          <p:cNvGrpSpPr/>
          <p:nvPr/>
        </p:nvGrpSpPr>
        <p:grpSpPr>
          <a:xfrm>
            <a:off x="386071" y="281286"/>
            <a:ext cx="11419858" cy="6576714"/>
            <a:chOff x="700575" y="477868"/>
            <a:chExt cx="9072285" cy="5921241"/>
          </a:xfrm>
        </p:grpSpPr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CD580978-7191-413C-AB51-B515B480158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63">
              <a:extLst>
                <a:ext uri="{FF2B5EF4-FFF2-40B4-BE49-F238E27FC236}">
                  <a16:creationId xmlns:a16="http://schemas.microsoft.com/office/drawing/2014/main" id="{04A1324C-468C-4636-B804-C73AD493733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5">
              <a:extLst>
                <a:ext uri="{FF2B5EF4-FFF2-40B4-BE49-F238E27FC236}">
                  <a16:creationId xmlns:a16="http://schemas.microsoft.com/office/drawing/2014/main" id="{8F084996-F9CF-4A1F-8E31-8AC2327357F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8">
              <a:extLst>
                <a:ext uri="{FF2B5EF4-FFF2-40B4-BE49-F238E27FC236}">
                  <a16:creationId xmlns:a16="http://schemas.microsoft.com/office/drawing/2014/main" id="{EDCA4604-E291-4BCB-9395-141FDC7E458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04" y="6390239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19649"/>
            <a:ext cx="385559" cy="445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31659" y="271064"/>
            <a:ext cx="133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조직도 등록 및 트리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95" y="-50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조회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909FEEA-D080-4D62-9187-6A07FA72AE04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080"/>
            <a:ext cx="6279054" cy="2842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7" y="4111384"/>
            <a:ext cx="5045826" cy="258630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626" y="720556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0" y="4009060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95927" y="3657600"/>
            <a:ext cx="476086" cy="27305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33970" y="32882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ko-KR" altLang="en-US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0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0">
            <a:extLst>
              <a:ext uri="{FF2B5EF4-FFF2-40B4-BE49-F238E27FC236}">
                <a16:creationId xmlns:a16="http://schemas.microsoft.com/office/drawing/2014/main" id="{A7215FF7-E693-457C-BD39-68AE507BA1B9}"/>
              </a:ext>
            </a:extLst>
          </p:cNvPr>
          <p:cNvGrpSpPr/>
          <p:nvPr/>
        </p:nvGrpSpPr>
        <p:grpSpPr>
          <a:xfrm>
            <a:off x="386071" y="281286"/>
            <a:ext cx="11419858" cy="6576714"/>
            <a:chOff x="700575" y="477868"/>
            <a:chExt cx="9072285" cy="5921241"/>
          </a:xfrm>
        </p:grpSpPr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CD580978-7191-413C-AB51-B515B480158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63">
              <a:extLst>
                <a:ext uri="{FF2B5EF4-FFF2-40B4-BE49-F238E27FC236}">
                  <a16:creationId xmlns:a16="http://schemas.microsoft.com/office/drawing/2014/main" id="{04A1324C-468C-4636-B804-C73AD493733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5">
              <a:extLst>
                <a:ext uri="{FF2B5EF4-FFF2-40B4-BE49-F238E27FC236}">
                  <a16:creationId xmlns:a16="http://schemas.microsoft.com/office/drawing/2014/main" id="{8F084996-F9CF-4A1F-8E31-8AC2327357F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8">
              <a:extLst>
                <a:ext uri="{FF2B5EF4-FFF2-40B4-BE49-F238E27FC236}">
                  <a16:creationId xmlns:a16="http://schemas.microsoft.com/office/drawing/2014/main" id="{EDCA4604-E291-4BCB-9395-141FDC7E458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04" y="6390239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19649"/>
            <a:ext cx="385559" cy="445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31659" y="271064"/>
            <a:ext cx="133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사원등록 및 조직도 확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9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근태 일자 조회 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909FEEA-D080-4D62-9187-6A07FA72AE04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47" y="1623491"/>
            <a:ext cx="9563100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1761774"/>
            <a:ext cx="1409700" cy="96202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5400000">
            <a:off x="1611254" y="1836157"/>
            <a:ext cx="237433" cy="29925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4859115"/>
            <a:ext cx="9772650" cy="13239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879716" y="4175768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879716" y="1249282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59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모달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909FEEA-D080-4D62-9187-6A07FA72AE04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1237297"/>
            <a:ext cx="5257800" cy="3286125"/>
          </a:xfrm>
          <a:prstGeom prst="rect">
            <a:avLst/>
          </a:prstGeom>
        </p:spPr>
      </p:pic>
      <p:sp>
        <p:nvSpPr>
          <p:cNvPr id="8" name="왼쪽/오른쪽 화살표 7"/>
          <p:cNvSpPr/>
          <p:nvPr/>
        </p:nvSpPr>
        <p:spPr>
          <a:xfrm>
            <a:off x="1404851" y="3399905"/>
            <a:ext cx="2061556" cy="224444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97047" y="35121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드래그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1396539"/>
            <a:ext cx="5960767" cy="37407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523" y="2535715"/>
            <a:ext cx="791572" cy="83323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07398" y="882365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555499" y="986291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07397" y="455829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587" y="5798991"/>
            <a:ext cx="6749413" cy="477450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5555772" y="5274080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3" y="5137265"/>
            <a:ext cx="5335191" cy="12650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0127" y="5305544"/>
            <a:ext cx="17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Calendar 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3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 당직 지정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57" y="1228809"/>
            <a:ext cx="955357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58" y="2670888"/>
            <a:ext cx="3609975" cy="838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58" y="3925862"/>
            <a:ext cx="9782175" cy="10763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53848" y="1556991"/>
            <a:ext cx="889202" cy="638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53848" y="4272797"/>
            <a:ext cx="889202" cy="638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3529" y="847625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323529" y="2688662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323529" y="405666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58" y="5485834"/>
            <a:ext cx="8871709" cy="5521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027323" y="5726496"/>
            <a:ext cx="433806" cy="311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3529" y="5092755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358" y="5084482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Attendance 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0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 삭제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E909FEEA-D080-4D62-9187-6A07FA72AE04}"/>
              </a:ext>
            </a:extLst>
          </p:cNvPr>
          <p:cNvSpPr/>
          <p:nvPr/>
        </p:nvSpPr>
        <p:spPr>
          <a:xfrm>
            <a:off x="1335579" y="5351861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76" y="4011149"/>
            <a:ext cx="955357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72" y="2713436"/>
            <a:ext cx="3609975" cy="838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5" y="1298029"/>
            <a:ext cx="9782175" cy="10763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535523" y="1617650"/>
            <a:ext cx="889202" cy="638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35523" y="4362110"/>
            <a:ext cx="889202" cy="638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147" y="2561943"/>
            <a:ext cx="4314825" cy="1200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5837" y="3067022"/>
            <a:ext cx="93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76" y="5609200"/>
            <a:ext cx="9515149" cy="5219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580735" y="5839724"/>
            <a:ext cx="399072" cy="286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0357" y="5120505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Attendance Table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23529" y="847625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23529" y="2688662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23529" y="405666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323529" y="5092755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842568" y="1541632"/>
            <a:ext cx="271976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65408" y="623389"/>
            <a:ext cx="6683691" cy="731520"/>
            <a:chOff x="5165408" y="217373"/>
            <a:chExt cx="6683691" cy="7315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8" y="217373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5179475" y="281208"/>
              <a:ext cx="703386" cy="60385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6383307" y="238053"/>
              <a:ext cx="5465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팀 소개</a:t>
              </a:r>
              <a:endParaRPr lang="ko-KR" altLang="en-US" sz="4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65408" y="2095629"/>
            <a:ext cx="6683691" cy="731520"/>
            <a:chOff x="5165408" y="1635865"/>
            <a:chExt cx="6683691" cy="7315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FDFA9-41E7-4D74-82AC-05168E328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8" y="1635865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9449-3585-4495-9802-D20D1D4680D3}"/>
                </a:ext>
              </a:extLst>
            </p:cNvPr>
            <p:cNvSpPr txBox="1"/>
            <p:nvPr/>
          </p:nvSpPr>
          <p:spPr>
            <a:xfrm>
              <a:off x="5192664" y="171756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1927F0-7EFB-4EFB-9935-45442B0E7CE4}"/>
                </a:ext>
              </a:extLst>
            </p:cNvPr>
            <p:cNvSpPr txBox="1"/>
            <p:nvPr/>
          </p:nvSpPr>
          <p:spPr>
            <a:xfrm>
              <a:off x="6383307" y="1641232"/>
              <a:ext cx="5465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개발 환경</a:t>
              </a:r>
              <a:endParaRPr lang="ko-KR" altLang="en-US" sz="4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165408" y="3567869"/>
            <a:ext cx="6683691" cy="877982"/>
            <a:chOff x="5165408" y="3054357"/>
            <a:chExt cx="6683691" cy="8779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9003E6-D5FA-493C-922E-2ACBE88C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8" y="3054357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026E0C-B9D3-4EF7-B6A5-F2B23BDB6CC1}"/>
                </a:ext>
              </a:extLst>
            </p:cNvPr>
            <p:cNvSpPr txBox="1"/>
            <p:nvPr/>
          </p:nvSpPr>
          <p:spPr>
            <a:xfrm>
              <a:off x="5192664" y="3134837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C5A9CD-F836-43F1-827C-C9E3FFC7128E}"/>
                </a:ext>
              </a:extLst>
            </p:cNvPr>
            <p:cNvGrpSpPr/>
            <p:nvPr/>
          </p:nvGrpSpPr>
          <p:grpSpPr>
            <a:xfrm>
              <a:off x="6228844" y="3134837"/>
              <a:ext cx="5620255" cy="797502"/>
              <a:chOff x="2147565" y="4015004"/>
              <a:chExt cx="5620255" cy="79750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F56A36-B029-437D-A868-2A9AA05B4F40}"/>
                  </a:ext>
                </a:extLst>
              </p:cNvPr>
              <p:cNvSpPr txBox="1"/>
              <p:nvPr/>
            </p:nvSpPr>
            <p:spPr>
              <a:xfrm>
                <a:off x="2302028" y="4015004"/>
                <a:ext cx="5465792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4000" b="1" dirty="0" smtClean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페이지 및 기능 </a:t>
                </a:r>
                <a:endParaRPr lang="ko-KR" altLang="en-US" sz="4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0F0689-6929-4B5B-B46D-26B2B0BF1F13}"/>
                  </a:ext>
                </a:extLst>
              </p:cNvPr>
              <p:cNvSpPr txBox="1"/>
              <p:nvPr/>
            </p:nvSpPr>
            <p:spPr>
              <a:xfrm>
                <a:off x="2147565" y="4535507"/>
                <a:ext cx="52900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5179475" y="5186571"/>
            <a:ext cx="6683691" cy="731520"/>
            <a:chOff x="5165408" y="4472849"/>
            <a:chExt cx="6683691" cy="7315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517A05-DD79-47D3-8590-C2F935488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8" y="4472849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2C5B-7205-46F3-92B5-65642B73F356}"/>
                </a:ext>
              </a:extLst>
            </p:cNvPr>
            <p:cNvSpPr txBox="1"/>
            <p:nvPr/>
          </p:nvSpPr>
          <p:spPr>
            <a:xfrm>
              <a:off x="5192664" y="4552113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1F88B-33E0-4198-9CB9-790067FEB643}"/>
                </a:ext>
              </a:extLst>
            </p:cNvPr>
            <p:cNvSpPr txBox="1"/>
            <p:nvPr/>
          </p:nvSpPr>
          <p:spPr>
            <a:xfrm>
              <a:off x="6383307" y="4472849"/>
              <a:ext cx="5465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프로젝트 후기 </a:t>
              </a:r>
              <a:endParaRPr lang="ko-KR" altLang="en-US" sz="4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 삭제 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738"/>
            <a:ext cx="5384801" cy="2019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56" y="1959669"/>
            <a:ext cx="2584594" cy="16430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6061" t="921"/>
          <a:stretch/>
        </p:blipFill>
        <p:spPr>
          <a:xfrm>
            <a:off x="63500" y="4432299"/>
            <a:ext cx="4724400" cy="14731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30" y="4432300"/>
            <a:ext cx="7490889" cy="2245968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63500" y="151301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5278873" y="1513017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14761" y="4028548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347895" y="3897313"/>
            <a:ext cx="432261" cy="432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50900" y="150732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달력 그림에 표시할 때 데이터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900" y="4030009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삭제시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0">
            <a:extLst>
              <a:ext uri="{FF2B5EF4-FFF2-40B4-BE49-F238E27FC236}">
                <a16:creationId xmlns:a16="http://schemas.microsoft.com/office/drawing/2014/main" id="{A7215FF7-E693-457C-BD39-68AE507BA1B9}"/>
              </a:ext>
            </a:extLst>
          </p:cNvPr>
          <p:cNvGrpSpPr/>
          <p:nvPr/>
        </p:nvGrpSpPr>
        <p:grpSpPr>
          <a:xfrm>
            <a:off x="386071" y="281286"/>
            <a:ext cx="11419858" cy="6576714"/>
            <a:chOff x="700575" y="477868"/>
            <a:chExt cx="9072285" cy="5921241"/>
          </a:xfrm>
        </p:grpSpPr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CD580978-7191-413C-AB51-B515B480158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63">
              <a:extLst>
                <a:ext uri="{FF2B5EF4-FFF2-40B4-BE49-F238E27FC236}">
                  <a16:creationId xmlns:a16="http://schemas.microsoft.com/office/drawing/2014/main" id="{04A1324C-468C-4636-B804-C73AD493733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5">
              <a:extLst>
                <a:ext uri="{FF2B5EF4-FFF2-40B4-BE49-F238E27FC236}">
                  <a16:creationId xmlns:a16="http://schemas.microsoft.com/office/drawing/2014/main" id="{8F084996-F9CF-4A1F-8E31-8AC2327357F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8">
              <a:extLst>
                <a:ext uri="{FF2B5EF4-FFF2-40B4-BE49-F238E27FC236}">
                  <a16:creationId xmlns:a16="http://schemas.microsoft.com/office/drawing/2014/main" id="{EDCA4604-E291-4BCB-9395-141FDC7E458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04" y="6390239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19649"/>
            <a:ext cx="385559" cy="445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31659" y="271064"/>
            <a:ext cx="133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일정 등록 및 삭제, 당직근무 연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72" y="-50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921E004-0203-4E11-8A32-13F0EAECDF3F}"/>
              </a:ext>
            </a:extLst>
          </p:cNvPr>
          <p:cNvSpPr/>
          <p:nvPr/>
        </p:nvSpPr>
        <p:spPr>
          <a:xfrm>
            <a:off x="0" y="0"/>
            <a:ext cx="7045036" cy="6858000"/>
          </a:xfrm>
          <a:prstGeom prst="rect">
            <a:avLst/>
          </a:prstGeom>
          <a:solidFill>
            <a:srgbClr val="274A1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13947" y="1432854"/>
            <a:ext cx="6834620" cy="1200329"/>
            <a:chOff x="4986343" y="370165"/>
            <a:chExt cx="6834620" cy="1200329"/>
          </a:xfrm>
        </p:grpSpPr>
        <p:sp>
          <p:nvSpPr>
            <p:cNvPr id="34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6343" y="423572"/>
              <a:ext cx="1024876" cy="1024876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4986343" y="511185"/>
              <a:ext cx="102487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029410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rgbClr val="029410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6355171" y="370165"/>
              <a:ext cx="5465792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72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프로젝트 후기</a:t>
              </a:r>
              <a:endParaRPr lang="ko-KR" altLang="en-US" sz="6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0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후기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18310" y="2403522"/>
            <a:ext cx="3523893" cy="879939"/>
            <a:chOff x="719999" y="1114639"/>
            <a:chExt cx="3508617" cy="879939"/>
          </a:xfrm>
        </p:grpSpPr>
        <p:sp>
          <p:nvSpPr>
            <p:cNvPr id="4" name="TextBox 3"/>
            <p:cNvSpPr txBox="1"/>
            <p:nvPr/>
          </p:nvSpPr>
          <p:spPr>
            <a:xfrm>
              <a:off x="719999" y="1348247"/>
              <a:ext cx="35086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좋은 팀원들을 만나서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2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 프로젝트를 잘 마무리 할 수 있었고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2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 프로젝트 에선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1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차프로젝트에서 부족했던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JPA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 를 좀더 다룰 수 있게 되어 좋았습니다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박건우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300574" y="4588534"/>
            <a:ext cx="3090970" cy="1237284"/>
            <a:chOff x="702340" y="2421367"/>
            <a:chExt cx="3077571" cy="1237284"/>
          </a:xfrm>
        </p:grpSpPr>
        <p:sp>
          <p:nvSpPr>
            <p:cNvPr id="7" name="TextBox 6"/>
            <p:cNvSpPr txBox="1"/>
            <p:nvPr/>
          </p:nvSpPr>
          <p:spPr>
            <a:xfrm>
              <a:off x="720000" y="2642988"/>
              <a:ext cx="30599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강사님의 코드를 그대로 가져오기보다 직접 코드를 구현해보자는 마음가짐으로 프로젝트를 임했습니다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막히는 부분도 많았지만 팀원들과 소통을 통해 한단계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한단계 헤쳐 나가며 많이 배울 수 있는 계기가 되었습니다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2340" y="2421367"/>
              <a:ext cx="30599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최현석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18311" y="3501324"/>
            <a:ext cx="3666111" cy="1042025"/>
            <a:chOff x="720000" y="2431958"/>
            <a:chExt cx="3514739" cy="1042025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2642986"/>
              <a:ext cx="35147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잘하시는 팀장과 팀원들 덕분에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 프로젝트를 수월히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잘 진행하게 되었습니다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 요번 프로젝트에서는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프로젝트 때 부족했던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부분들을 보완해나가는 과정이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되었던 거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같아서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좋았습니다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0" y="2431958"/>
              <a:ext cx="3059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정기선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7688863" y="2566345"/>
            <a:ext cx="531722" cy="5317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3" name="Oval 12"/>
          <p:cNvSpPr/>
          <p:nvPr/>
        </p:nvSpPr>
        <p:spPr>
          <a:xfrm>
            <a:off x="7688863" y="3664146"/>
            <a:ext cx="531722" cy="531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4" name="Oval 13"/>
          <p:cNvSpPr/>
          <p:nvPr/>
        </p:nvSpPr>
        <p:spPr>
          <a:xfrm>
            <a:off x="7697127" y="4761949"/>
            <a:ext cx="531722" cy="5317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200"/>
          </a:p>
        </p:txBody>
      </p:sp>
      <p:grpSp>
        <p:nvGrpSpPr>
          <p:cNvPr id="15" name="Group 14"/>
          <p:cNvGrpSpPr/>
          <p:nvPr/>
        </p:nvGrpSpPr>
        <p:grpSpPr>
          <a:xfrm>
            <a:off x="800462" y="2423355"/>
            <a:ext cx="3073233" cy="1859642"/>
            <a:chOff x="720000" y="1220353"/>
            <a:chExt cx="3059911" cy="1859642"/>
          </a:xfrm>
        </p:grpSpPr>
        <p:sp>
          <p:nvSpPr>
            <p:cNvPr id="16" name="TextBox 15"/>
            <p:cNvSpPr txBox="1"/>
            <p:nvPr/>
          </p:nvSpPr>
          <p:spPr>
            <a:xfrm>
              <a:off x="720000" y="1325669"/>
              <a:ext cx="3059911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  <a:p>
              <a:pP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2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차프로젝트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하는동안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 팀원들과 교류하면서 몰랐던 것 들을 많이 알게 되고 서로의 코드를 보면서 비교해 볼 수 있어서 좋았습니다</a:t>
              </a:r>
            </a:p>
            <a:p>
              <a:pPr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이제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전반적인 흐름은 이해가 되었고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조금 더 다듬어서 처음부터 끝까지 프로젝트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진행을 해보고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싶은 욕심도 생겼습니다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</a:b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마지막에는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CI/CD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를 구현하며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깃액션과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 리눅스를 더 잘 알게 되었습니다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000" y="1220353"/>
              <a:ext cx="30599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김영준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팀장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462" y="4388313"/>
            <a:ext cx="3111892" cy="1292662"/>
            <a:chOff x="681510" y="2431958"/>
            <a:chExt cx="3098402" cy="1292662"/>
          </a:xfrm>
        </p:grpSpPr>
        <p:sp>
          <p:nvSpPr>
            <p:cNvPr id="19" name="TextBox 18"/>
            <p:cNvSpPr txBox="1"/>
            <p:nvPr/>
          </p:nvSpPr>
          <p:spPr>
            <a:xfrm>
              <a:off x="681510" y="2708957"/>
              <a:ext cx="309840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팀원들과 적극적인 소통을 통해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문제가 생겼을 때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바로 잘 해결 할 수 있었습니다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또한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2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차 프로젝트를 통해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프론트엔드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, JPA, AJAX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를 더 익숙하게 다룰 수 있게 되었습니다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또한 프로젝트를 즐겁게 진행해서 좋았습니다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/>
                </a:rPr>
                <a:t>김영욱</a:t>
              </a:r>
            </a:p>
          </p:txBody>
        </p:sp>
      </p:grpSp>
      <p:sp>
        <p:nvSpPr>
          <p:cNvPr id="21" name="Oval 20"/>
          <p:cNvSpPr/>
          <p:nvPr/>
        </p:nvSpPr>
        <p:spPr>
          <a:xfrm>
            <a:off x="4049697" y="2509822"/>
            <a:ext cx="531722" cy="5317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22" name="Oval 21"/>
          <p:cNvSpPr/>
          <p:nvPr/>
        </p:nvSpPr>
        <p:spPr>
          <a:xfrm>
            <a:off x="4020934" y="4551137"/>
            <a:ext cx="531722" cy="5317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200"/>
          </a:p>
        </p:txBody>
      </p:sp>
      <p:grpSp>
        <p:nvGrpSpPr>
          <p:cNvPr id="23" name="Group 22"/>
          <p:cNvGrpSpPr/>
          <p:nvPr/>
        </p:nvGrpSpPr>
        <p:grpSpPr>
          <a:xfrm>
            <a:off x="4847281" y="1788620"/>
            <a:ext cx="2497445" cy="4330594"/>
            <a:chOff x="3532378" y="2415442"/>
            <a:chExt cx="2079484" cy="3605846"/>
          </a:xfrm>
        </p:grpSpPr>
        <p:grpSp>
          <p:nvGrpSpPr>
            <p:cNvPr id="24" name="Group 23"/>
            <p:cNvGrpSpPr/>
            <p:nvPr/>
          </p:nvGrpSpPr>
          <p:grpSpPr>
            <a:xfrm>
              <a:off x="3532378" y="2415442"/>
              <a:ext cx="2079484" cy="3605846"/>
              <a:chOff x="3036633" y="1011843"/>
              <a:chExt cx="2382718" cy="4131657"/>
            </a:xfrm>
          </p:grpSpPr>
          <p:sp>
            <p:nvSpPr>
              <p:cNvPr id="30" name="Block Arc 29"/>
              <p:cNvSpPr/>
              <p:nvPr/>
            </p:nvSpPr>
            <p:spPr>
              <a:xfrm rot="10800000">
                <a:off x="3036634" y="2760783"/>
                <a:ext cx="2382717" cy="2382717"/>
              </a:xfrm>
              <a:prstGeom prst="blockArc">
                <a:avLst>
                  <a:gd name="adj1" fmla="val 3289488"/>
                  <a:gd name="adj2" fmla="val 71301"/>
                  <a:gd name="adj3" fmla="val 181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26"/>
              <p:cNvSpPr/>
              <p:nvPr/>
            </p:nvSpPr>
            <p:spPr>
              <a:xfrm>
                <a:off x="4987351" y="1673016"/>
                <a:ext cx="432000" cy="255491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32" name="Rounded Rectangle 27"/>
              <p:cNvSpPr/>
              <p:nvPr/>
            </p:nvSpPr>
            <p:spPr>
              <a:xfrm>
                <a:off x="4499670" y="1312976"/>
                <a:ext cx="432000" cy="201001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33" name="Rounded Rectangle 28"/>
              <p:cNvSpPr/>
              <p:nvPr/>
            </p:nvSpPr>
            <p:spPr>
              <a:xfrm>
                <a:off x="4011991" y="1011843"/>
                <a:ext cx="432000" cy="219447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34" name="Rounded Rectangle 29"/>
              <p:cNvSpPr/>
              <p:nvPr/>
            </p:nvSpPr>
            <p:spPr>
              <a:xfrm>
                <a:off x="3524312" y="1312976"/>
                <a:ext cx="432000" cy="2026685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  <p:sp>
            <p:nvSpPr>
              <p:cNvPr id="35" name="Rounded Rectangle 30"/>
              <p:cNvSpPr/>
              <p:nvPr/>
            </p:nvSpPr>
            <p:spPr>
              <a:xfrm>
                <a:off x="3036633" y="2465104"/>
                <a:ext cx="432000" cy="176283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200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3570351" y="3726933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26" name="Oval 25"/>
            <p:cNvSpPr/>
            <p:nvPr/>
          </p:nvSpPr>
          <p:spPr>
            <a:xfrm>
              <a:off x="3995966" y="2723544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27" name="Oval 26"/>
            <p:cNvSpPr/>
            <p:nvPr/>
          </p:nvSpPr>
          <p:spPr>
            <a:xfrm>
              <a:off x="4421462" y="2473630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200"/>
            </a:p>
          </p:txBody>
        </p:sp>
        <p:sp>
          <p:nvSpPr>
            <p:cNvPr id="28" name="Oval 27"/>
            <p:cNvSpPr/>
            <p:nvPr/>
          </p:nvSpPr>
          <p:spPr>
            <a:xfrm>
              <a:off x="4846958" y="2737510"/>
              <a:ext cx="301076" cy="301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200"/>
            </a:p>
          </p:txBody>
        </p:sp>
      </p:grpSp>
      <p:sp>
        <p:nvSpPr>
          <p:cNvPr id="45" name="Rounded Rectangle 12"/>
          <p:cNvSpPr>
            <a:spLocks noChangeAspect="1"/>
          </p:cNvSpPr>
          <p:nvPr/>
        </p:nvSpPr>
        <p:spPr>
          <a:xfrm>
            <a:off x="7030705" y="2611130"/>
            <a:ext cx="194987" cy="23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스퀘어_ac"/>
                <a:ea typeface="나눔스퀘어_ac"/>
              </a:rPr>
              <a:t>6</a:t>
            </a:r>
            <a:r>
              <a:rPr lang="ko-KR" altLang="en-US" sz="3200" dirty="0">
                <a:latin typeface="나눔스퀘어_ac"/>
                <a:ea typeface="나눔스퀘어_ac"/>
              </a:rPr>
              <a:t>사단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8B7A2893-9BCA-436F-8183-79AE4376B6A4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937C9-B632-4D3F-B8E8-95938878A8B7}"/>
              </a:ext>
            </a:extLst>
          </p:cNvPr>
          <p:cNvGrpSpPr/>
          <p:nvPr/>
        </p:nvGrpSpPr>
        <p:grpSpPr>
          <a:xfrm>
            <a:off x="4898070" y="2738511"/>
            <a:ext cx="4777152" cy="1261859"/>
            <a:chOff x="6685635" y="2630483"/>
            <a:chExt cx="4777152" cy="12618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05C176-8719-4D33-9847-3AEE0D3582B4}"/>
                </a:ext>
              </a:extLst>
            </p:cNvPr>
            <p:cNvSpPr txBox="1"/>
            <p:nvPr/>
          </p:nvSpPr>
          <p:spPr>
            <a:xfrm>
              <a:off x="6685635" y="2630483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887CC-0360-4EB3-9FD8-0C79FFB8D3CF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A169A-5D7F-44A5-917C-9C11C983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18" y="2576545"/>
            <a:ext cx="1162438" cy="17049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chemeClr val="bg1"/>
                </a:solidFill>
                <a:latin typeface="나눔스퀘어_ac"/>
                <a:ea typeface="나눔스퀘어_ac"/>
              </a:rPr>
              <a:t>6</a:t>
            </a:r>
            <a:r>
              <a:rPr lang="ko-KR" altLang="en-US" sz="3200" dirty="0">
                <a:solidFill>
                  <a:schemeClr val="bg1"/>
                </a:solidFill>
                <a:latin typeface="나눔스퀘어_ac"/>
                <a:ea typeface="나눔스퀘어_ac"/>
              </a:rPr>
              <a:t>사단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921E004-0203-4E11-8A32-13F0EAECDF3F}"/>
              </a:ext>
            </a:extLst>
          </p:cNvPr>
          <p:cNvSpPr/>
          <p:nvPr/>
        </p:nvSpPr>
        <p:spPr>
          <a:xfrm>
            <a:off x="0" y="0"/>
            <a:ext cx="5956419" cy="6858000"/>
          </a:xfrm>
          <a:prstGeom prst="rect">
            <a:avLst/>
          </a:prstGeom>
          <a:solidFill>
            <a:srgbClr val="274A1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66347" y="1585254"/>
            <a:ext cx="6834620" cy="1200329"/>
            <a:chOff x="4986343" y="370165"/>
            <a:chExt cx="6834620" cy="120032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6343" y="423572"/>
              <a:ext cx="1024876" cy="1024876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4986343" y="511185"/>
              <a:ext cx="102487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2DA32D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rgbClr val="2DA32D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6355171" y="370165"/>
              <a:ext cx="5465792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72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팀 소개</a:t>
              </a:r>
              <a:endParaRPr lang="ko-KR" altLang="en-US" sz="6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3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3382567"/>
            <a:ext cx="556818" cy="5568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3568643"/>
            <a:ext cx="4475195" cy="1182105"/>
            <a:chOff x="2551705" y="4560313"/>
            <a:chExt cx="2492233" cy="11821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86937" y="5342308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ERD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17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86770" y="4289901"/>
            <a:ext cx="556818" cy="556818"/>
          </a:xfrm>
          <a:prstGeom prst="ellipse">
            <a:avLst/>
          </a:prstGeom>
          <a:solidFill>
            <a:srgbClr val="51C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534620" y="3625826"/>
            <a:ext cx="4322796" cy="400110"/>
            <a:chOff x="2551705" y="4465096"/>
            <a:chExt cx="2407362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역할분담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3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4566" y="532592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나눔스퀘어_ac Bold"/>
                <a:ea typeface="나눔스퀘어_ac Bold"/>
              </a:rPr>
              <a:t>역할 분담</a:t>
            </a:r>
            <a:endParaRPr lang="en-US" dirty="0">
              <a:latin typeface="나눔스퀘어_ac Bold"/>
              <a:ea typeface="나눔스퀘어_ac Bold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0135" y="1977295"/>
            <a:ext cx="1844070" cy="3913059"/>
            <a:chOff x="919263" y="1887576"/>
            <a:chExt cx="2086857" cy="4009576"/>
          </a:xfrm>
        </p:grpSpPr>
        <p:sp>
          <p:nvSpPr>
            <p:cNvPr id="3" name="타원 2"/>
            <p:cNvSpPr/>
            <p:nvPr/>
          </p:nvSpPr>
          <p:spPr>
            <a:xfrm>
              <a:off x="919263" y="1887576"/>
              <a:ext cx="2074135" cy="14150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5" name="Rounded Rectangle 10"/>
            <p:cNvSpPr/>
            <p:nvPr/>
          </p:nvSpPr>
          <p:spPr>
            <a:xfrm>
              <a:off x="931985" y="3625022"/>
              <a:ext cx="2074135" cy="2272130"/>
            </a:xfrm>
            <a:prstGeom prst="roundRect">
              <a:avLst>
                <a:gd name="adj" fmla="val 7753"/>
              </a:avLst>
            </a:prstGeom>
            <a:solidFill>
              <a:schemeClr val="accent1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135063" y="2595121"/>
              <a:ext cx="1667976" cy="409979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rPr>
                <a:t>김영준</a:t>
              </a:r>
              <a:endParaRPr lang="ko-KR" altLang="en-US" b="1">
                <a:solidFill>
                  <a:schemeClr val="bg1"/>
                </a:solidFill>
                <a:latin typeface="나눔스퀘어_ac"/>
                <a:ea typeface="나눔스퀘어_ac"/>
                <a:cs typeface="Arial"/>
              </a:endParaRPr>
            </a:p>
          </p:txBody>
        </p:sp>
        <p:grpSp>
          <p:nvGrpSpPr>
            <p:cNvPr id="177" name="그룹 3"/>
            <p:cNvGrpSpPr/>
            <p:nvPr/>
          </p:nvGrpSpPr>
          <p:grpSpPr>
            <a:xfrm>
              <a:off x="1134631" y="3808921"/>
              <a:ext cx="1666411" cy="1505945"/>
              <a:chOff x="1134630" y="3808919"/>
              <a:chExt cx="1666411" cy="1505945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1136730" y="4274149"/>
                <a:ext cx="1664311" cy="1040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  <a:latin typeface="나눔스퀘어_ac"/>
                    <a:ea typeface="나눔스퀘어_ac"/>
                    <a:cs typeface="나눔스퀘어_ac"/>
                    <a:sym typeface="나눔스퀘어_ac"/>
                  </a:defRPr>
                </a:pPr>
                <a:r>
                  <a:rPr lang="ko-KR" altLang="en-US" dirty="0"/>
                  <a:t>회원 등록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조회</a:t>
                </a:r>
              </a:p>
              <a:p>
                <a:pPr algn="ctr">
                  <a:defRPr sz="1200">
                    <a:solidFill>
                      <a:srgbClr val="FFFFFF"/>
                    </a:solidFill>
                    <a:latin typeface="나눔스퀘어_ac"/>
                    <a:ea typeface="나눔스퀘어_ac"/>
                    <a:cs typeface="나눔스퀘어_ac"/>
                    <a:sym typeface="나눔스퀘어_ac"/>
                  </a:defRPr>
                </a:pPr>
                <a:r>
                  <a:rPr lang="ko-KR" altLang="en-US" dirty="0"/>
                  <a:t>회원 검색기능</a:t>
                </a:r>
              </a:p>
              <a:p>
                <a:pPr algn="ctr">
                  <a:defRPr sz="1200">
                    <a:solidFill>
                      <a:srgbClr val="FFFFFF"/>
                    </a:solidFill>
                    <a:latin typeface="나눔스퀘어_ac"/>
                    <a:ea typeface="나눔스퀘어_ac"/>
                    <a:cs typeface="나눔스퀘어_ac"/>
                    <a:sym typeface="나눔스퀘어_ac"/>
                  </a:defRPr>
                </a:pPr>
                <a:r>
                  <a:rPr lang="ko-KR" altLang="en-US" dirty="0"/>
                  <a:t>회원 인사이동 구현</a:t>
                </a:r>
              </a:p>
              <a:p>
                <a:pPr algn="ctr">
                  <a:defRPr sz="1200">
                    <a:solidFill>
                      <a:srgbClr val="FFFFFF"/>
                    </a:solidFill>
                    <a:latin typeface="나눔스퀘어_ac"/>
                    <a:ea typeface="나눔스퀘어_ac"/>
                    <a:cs typeface="나눔스퀘어_ac"/>
                    <a:sym typeface="나눔스퀘어_ac"/>
                  </a:defRPr>
                </a:pPr>
                <a:r>
                  <a:rPr lang="ko-KR" altLang="en-US" dirty="0"/>
                  <a:t>계급 등록 </a:t>
                </a:r>
                <a:endParaRPr lang="en-US" altLang="ko-KR" sz="1200" dirty="0" smtClean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 algn="ctr">
                  <a:defRPr/>
                </a:pPr>
                <a:r>
                  <a:rPr lang="en-US" altLang="ko-KR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CI/CD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1134630" y="3808919"/>
                <a:ext cx="1666411" cy="31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계급</a:t>
                </a:r>
                <a:r>
                  <a:rPr lang="en-US" altLang="ko-KR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, </a:t>
                </a: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회원</a:t>
                </a:r>
                <a:r>
                  <a:rPr lang="en-US" altLang="ko-KR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, </a:t>
                </a: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인사</a:t>
                </a:r>
                <a:endParaRPr lang="ko-KR" altLang="en-US" sz="12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2918275" y="2009912"/>
            <a:ext cx="1844070" cy="3913059"/>
            <a:chOff x="919263" y="1887576"/>
            <a:chExt cx="2086857" cy="4009576"/>
          </a:xfrm>
        </p:grpSpPr>
        <p:sp>
          <p:nvSpPr>
            <p:cNvPr id="116" name="타원 115"/>
            <p:cNvSpPr/>
            <p:nvPr/>
          </p:nvSpPr>
          <p:spPr>
            <a:xfrm>
              <a:off x="919263" y="1887576"/>
              <a:ext cx="2074135" cy="1415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Rounded Rectangle 10"/>
            <p:cNvSpPr/>
            <p:nvPr/>
          </p:nvSpPr>
          <p:spPr>
            <a:xfrm>
              <a:off x="931985" y="3625022"/>
              <a:ext cx="2074135" cy="2272130"/>
            </a:xfrm>
            <a:prstGeom prst="roundRect">
              <a:avLst>
                <a:gd name="adj" fmla="val 7753"/>
              </a:avLst>
            </a:prstGeom>
            <a:solidFill>
              <a:schemeClr val="accent2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135063" y="2595121"/>
              <a:ext cx="1667976" cy="409979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rPr>
                <a:t>김영욱</a:t>
              </a:r>
              <a:endParaRPr lang="ko-KR" altLang="en-US" sz="1400" b="1">
                <a:solidFill>
                  <a:schemeClr val="bg1"/>
                </a:solidFill>
                <a:latin typeface="나눔스퀘어_ac"/>
                <a:ea typeface="나눔스퀘어_ac"/>
                <a:cs typeface="Arial"/>
              </a:endParaRPr>
            </a:p>
          </p:txBody>
        </p:sp>
        <p:grpSp>
          <p:nvGrpSpPr>
            <p:cNvPr id="119" name="그룹 3"/>
            <p:cNvGrpSpPr/>
            <p:nvPr/>
          </p:nvGrpSpPr>
          <p:grpSpPr>
            <a:xfrm>
              <a:off x="1134631" y="3808921"/>
              <a:ext cx="1666411" cy="1850964"/>
              <a:chOff x="1134630" y="3808919"/>
              <a:chExt cx="1666411" cy="1850964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1136731" y="4240727"/>
                <a:ext cx="1664310" cy="141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조직도 조회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/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등록</a:t>
                </a:r>
              </a:p>
              <a:p>
                <a:pPr lvl="0"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패널 조직도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트리뷰</a:t>
                </a:r>
                <a:endParaRPr lang="ko-KR" altLang="en-US" sz="1200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 lvl="0">
                  <a:defRPr/>
                </a:pP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근태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대대별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검색기능</a:t>
                </a:r>
              </a:p>
              <a:p>
                <a:pPr lvl="0"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캘린더 조회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/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등록</a:t>
                </a:r>
              </a:p>
              <a:p>
                <a:pPr lvl="0">
                  <a:defRPr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캘린더 근태 연동</a:t>
                </a:r>
              </a:p>
              <a:p>
                <a:pPr lvl="0">
                  <a:defRPr/>
                </a:pPr>
                <a:endParaRPr lang="en-US" altLang="ko-KR" sz="1200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 lvl="0">
                  <a:defRPr/>
                </a:pPr>
                <a:endParaRPr lang="ko-KR" altLang="en-US" sz="1200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1134630" y="3808919"/>
                <a:ext cx="1666411" cy="31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조직도</a:t>
                </a:r>
                <a:r>
                  <a:rPr lang="en-US" altLang="ko-KR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, </a:t>
                </a: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캘린더</a:t>
                </a: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5196415" y="2009912"/>
            <a:ext cx="1844070" cy="3913059"/>
            <a:chOff x="919263" y="1887576"/>
            <a:chExt cx="2086857" cy="4009576"/>
          </a:xfrm>
        </p:grpSpPr>
        <p:sp>
          <p:nvSpPr>
            <p:cNvPr id="124" name="타원 123"/>
            <p:cNvSpPr/>
            <p:nvPr/>
          </p:nvSpPr>
          <p:spPr>
            <a:xfrm>
              <a:off x="919263" y="1887576"/>
              <a:ext cx="2074135" cy="1415090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Rounded Rectangle 10"/>
            <p:cNvSpPr/>
            <p:nvPr/>
          </p:nvSpPr>
          <p:spPr>
            <a:xfrm>
              <a:off x="931985" y="3625022"/>
              <a:ext cx="2074135" cy="2272130"/>
            </a:xfrm>
            <a:prstGeom prst="roundRect">
              <a:avLst>
                <a:gd name="adj" fmla="val 7753"/>
              </a:avLst>
            </a:prstGeom>
            <a:solidFill>
              <a:schemeClr val="accent3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35063" y="2595121"/>
              <a:ext cx="1667976" cy="409979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rPr>
                <a:t>박건우</a:t>
              </a:r>
              <a:endParaRPr lang="ko-KR" altLang="en-US" sz="1400" b="1">
                <a:solidFill>
                  <a:schemeClr val="bg1"/>
                </a:solidFill>
                <a:latin typeface="나눔스퀘어_ac"/>
                <a:ea typeface="나눔스퀘어_ac"/>
                <a:cs typeface="Arial"/>
              </a:endParaRPr>
            </a:p>
          </p:txBody>
        </p:sp>
        <p:grpSp>
          <p:nvGrpSpPr>
            <p:cNvPr id="127" name="그룹 3"/>
            <p:cNvGrpSpPr/>
            <p:nvPr/>
          </p:nvGrpSpPr>
          <p:grpSpPr>
            <a:xfrm>
              <a:off x="1134631" y="3808921"/>
              <a:ext cx="1668408" cy="1104128"/>
              <a:chOff x="1134630" y="3808919"/>
              <a:chExt cx="1668408" cy="1104128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1138727" y="4250774"/>
                <a:ext cx="1664311" cy="662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전자결재 문서</a:t>
                </a:r>
                <a:endParaRPr lang="en-US" altLang="ko-KR" sz="1200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 algn="just">
                  <a:defRPr/>
                </a:pP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문서 종류로 검색기능</a:t>
                </a:r>
                <a:endParaRPr lang="en-US" altLang="ko-KR" sz="1200" dirty="0" smtClean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>
                  <a:defRPr/>
                </a:pPr>
                <a:r>
                  <a:rPr lang="ko-KR" altLang="en-US" sz="1200" dirty="0" err="1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챗봇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 기능 추가</a:t>
                </a:r>
                <a:endParaRPr lang="ko-KR" altLang="en-US" sz="1200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134630" y="3808919"/>
                <a:ext cx="1666411" cy="31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전자결재</a:t>
                </a:r>
                <a:endParaRPr lang="ko-KR" altLang="en-US" sz="12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7541620" y="1977295"/>
            <a:ext cx="1844070" cy="3913059"/>
            <a:chOff x="919263" y="1887576"/>
            <a:chExt cx="2086857" cy="4009576"/>
          </a:xfrm>
        </p:grpSpPr>
        <p:sp>
          <p:nvSpPr>
            <p:cNvPr id="132" name="타원 131"/>
            <p:cNvSpPr/>
            <p:nvPr/>
          </p:nvSpPr>
          <p:spPr>
            <a:xfrm>
              <a:off x="919263" y="1887576"/>
              <a:ext cx="2074135" cy="14150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" name="Rounded Rectangle 10"/>
            <p:cNvSpPr/>
            <p:nvPr/>
          </p:nvSpPr>
          <p:spPr>
            <a:xfrm>
              <a:off x="931985" y="3625022"/>
              <a:ext cx="2074135" cy="2272130"/>
            </a:xfrm>
            <a:prstGeom prst="roundRect">
              <a:avLst>
                <a:gd name="adj" fmla="val 7753"/>
              </a:avLst>
            </a:prstGeom>
            <a:solidFill>
              <a:schemeClr val="accent2">
                <a:lumMod val="7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135063" y="2595121"/>
              <a:ext cx="1667976" cy="409979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rPr>
                <a:t>정기선</a:t>
              </a:r>
              <a:endParaRPr lang="ko-KR" altLang="en-US" sz="1400" b="1">
                <a:solidFill>
                  <a:schemeClr val="bg1"/>
                </a:solidFill>
                <a:latin typeface="나눔스퀘어_ac"/>
                <a:ea typeface="나눔스퀘어_ac"/>
                <a:cs typeface="Arial"/>
              </a:endParaRPr>
            </a:p>
          </p:txBody>
        </p:sp>
        <p:grpSp>
          <p:nvGrpSpPr>
            <p:cNvPr id="135" name="그룹 3"/>
            <p:cNvGrpSpPr/>
            <p:nvPr/>
          </p:nvGrpSpPr>
          <p:grpSpPr>
            <a:xfrm>
              <a:off x="1077153" y="3838029"/>
              <a:ext cx="1726321" cy="598939"/>
              <a:chOff x="1077151" y="3838027"/>
              <a:chExt cx="1726321" cy="598939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1139161" y="4160383"/>
                <a:ext cx="1664311" cy="276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ko-KR" altLang="en-US" sz="120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077151" y="3838027"/>
                <a:ext cx="1666409" cy="536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급여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, </a:t>
                </a:r>
                <a:r>
                  <a:rPr lang="ko-KR" altLang="en-US" sz="1400" b="1" dirty="0" smtClean="0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공지사항</a:t>
                </a:r>
                <a:endParaRPr lang="en-US" altLang="ko-KR" sz="1400" b="1" dirty="0" smtClean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  <a:p>
                <a:pPr algn="ctr">
                  <a:defRPr/>
                </a:pPr>
                <a:endParaRPr lang="en-US" altLang="ko-KR" sz="1400" b="1" dirty="0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9752696" y="1977295"/>
            <a:ext cx="1844070" cy="3913059"/>
            <a:chOff x="919263" y="1887576"/>
            <a:chExt cx="2086857" cy="4009576"/>
          </a:xfrm>
        </p:grpSpPr>
        <p:sp>
          <p:nvSpPr>
            <p:cNvPr id="140" name="타원 139"/>
            <p:cNvSpPr/>
            <p:nvPr/>
          </p:nvSpPr>
          <p:spPr>
            <a:xfrm>
              <a:off x="919263" y="1887576"/>
              <a:ext cx="2074135" cy="141509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1" name="Rounded Rectangle 10"/>
            <p:cNvSpPr/>
            <p:nvPr/>
          </p:nvSpPr>
          <p:spPr>
            <a:xfrm>
              <a:off x="931985" y="3625022"/>
              <a:ext cx="2074135" cy="2272130"/>
            </a:xfrm>
            <a:prstGeom prst="roundRect">
              <a:avLst>
                <a:gd name="adj" fmla="val 7753"/>
              </a:avLst>
            </a:prstGeom>
            <a:solidFill>
              <a:schemeClr val="accent1">
                <a:lumMod val="7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135063" y="2595121"/>
              <a:ext cx="1667976" cy="409979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rPr>
                <a:t>최현석</a:t>
              </a:r>
              <a:endParaRPr lang="ko-KR" altLang="en-US" sz="1400" b="1">
                <a:solidFill>
                  <a:schemeClr val="bg1"/>
                </a:solidFill>
                <a:latin typeface="나눔스퀘어_ac"/>
                <a:ea typeface="나눔스퀘어_ac"/>
                <a:cs typeface="Arial"/>
              </a:endParaRPr>
            </a:p>
          </p:txBody>
        </p:sp>
        <p:grpSp>
          <p:nvGrpSpPr>
            <p:cNvPr id="143" name="그룹 3"/>
            <p:cNvGrpSpPr/>
            <p:nvPr/>
          </p:nvGrpSpPr>
          <p:grpSpPr>
            <a:xfrm>
              <a:off x="1134631" y="3808921"/>
              <a:ext cx="1690603" cy="1376719"/>
              <a:chOff x="1134630" y="3808919"/>
              <a:chExt cx="1690603" cy="1376719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160922" y="4334144"/>
                <a:ext cx="1664311" cy="851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/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퇴근 기능 구현</a:t>
                </a:r>
                <a:endPara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/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퇴근 기록 확인</a:t>
                </a:r>
                <a:endPara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endParaRPr>
              </a:p>
              <a:p>
                <a:pPr algn="just"/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개인 근무시간 확인</a:t>
                </a:r>
                <a:endParaRPr lang="en-US" altLang="ko-KR" sz="12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네이버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웍스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itchFamily="34" charset="0"/>
                  </a:rPr>
                  <a:t> 연동</a:t>
                </a:r>
                <a:endPara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134630" y="3808919"/>
                <a:ext cx="1666411" cy="31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출</a:t>
                </a:r>
                <a:r>
                  <a:rPr lang="en-US" altLang="ko-KR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/</a:t>
                </a:r>
                <a:r>
                  <a:rPr lang="ko-KR" altLang="en-US" sz="1400" b="1">
                    <a:solidFill>
                      <a:schemeClr val="bg1"/>
                    </a:solidFill>
                    <a:latin typeface="나눔스퀘어_ac"/>
                    <a:ea typeface="나눔스퀘어_ac"/>
                    <a:cs typeface="Arial"/>
                  </a:rPr>
                  <a:t>퇴근</a:t>
                </a:r>
                <a:endParaRPr lang="ko-KR" altLang="en-US" sz="1200" b="1">
                  <a:solidFill>
                    <a:schemeClr val="bg1"/>
                  </a:solidFill>
                  <a:latin typeface="나눔스퀘어_ac"/>
                  <a:ea typeface="나눔스퀘어_ac"/>
                  <a:cs typeface="Arial"/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817" y="2084757"/>
            <a:ext cx="596987" cy="5969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5767" y="2186836"/>
            <a:ext cx="491633" cy="4916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1165" y="2227357"/>
            <a:ext cx="423661" cy="4236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14707" y="2117374"/>
            <a:ext cx="612793" cy="612793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162" name="TextBox 161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나눔스퀘어_ac"/>
                <a:ea typeface="나눔스퀘어_ac"/>
              </a:rPr>
              <a:t>6</a:t>
            </a:r>
            <a:r>
              <a:rPr lang="ko-KR" altLang="en-US" sz="3200">
                <a:latin typeface="나눔스퀘어_ac"/>
                <a:ea typeface="나눔스퀘어_ac"/>
              </a:rPr>
              <a:t>사단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0589" y="2186836"/>
            <a:ext cx="532898" cy="53289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732314" y="4316226"/>
            <a:ext cx="15780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DB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및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ERD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설계 </a:t>
            </a:r>
            <a:endParaRPr lang="en-US" altLang="ko-KR" sz="1200" dirty="0" smtClean="0">
              <a:solidFill>
                <a:schemeClr val="bg1"/>
              </a:solidFill>
              <a:latin typeface="나눔스퀘어_ac"/>
              <a:ea typeface="나눔스퀘어_ac"/>
              <a:cs typeface="Arial"/>
            </a:endParaRPr>
          </a:p>
          <a:p>
            <a:pPr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게시글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 수정 삭제 작성 </a:t>
            </a:r>
            <a:endParaRPr lang="en-US" altLang="ko-KR" sz="1200" dirty="0">
              <a:solidFill>
                <a:schemeClr val="bg1"/>
              </a:solidFill>
              <a:latin typeface="나눔스퀘어_ac"/>
              <a:ea typeface="나눔스퀘어_ac"/>
              <a:cs typeface="Arial"/>
            </a:endParaRPr>
          </a:p>
          <a:p>
            <a:pPr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병사</a:t>
            </a:r>
            <a:r>
              <a:rPr lang="en-US" altLang="ko-KR" sz="1200" dirty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간부 급여 지급 </a:t>
            </a:r>
            <a:endParaRPr lang="en-US" altLang="ko-KR" sz="1200" dirty="0" smtClean="0">
              <a:solidFill>
                <a:schemeClr val="bg1"/>
              </a:solidFill>
              <a:latin typeface="나눔스퀘어_ac"/>
              <a:ea typeface="나눔스퀘어_ac"/>
              <a:cs typeface="Arial"/>
            </a:endParaRPr>
          </a:p>
          <a:p>
            <a:pPr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나눔스퀘어_ac"/>
                <a:ea typeface="나눔스퀘어_ac"/>
                <a:cs typeface="Arial"/>
              </a:rPr>
              <a:t>로그인 권한</a:t>
            </a:r>
            <a:endParaRPr lang="ko-KR" altLang="en-US" sz="1200" dirty="0">
              <a:solidFill>
                <a:schemeClr val="bg1"/>
              </a:solidFill>
              <a:latin typeface="나눔스퀘어_ac"/>
              <a:ea typeface="나눔스퀘어_ac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921E004-0203-4E11-8A32-13F0EAECDF3F}"/>
              </a:ext>
            </a:extLst>
          </p:cNvPr>
          <p:cNvSpPr/>
          <p:nvPr/>
        </p:nvSpPr>
        <p:spPr>
          <a:xfrm>
            <a:off x="0" y="0"/>
            <a:ext cx="5956419" cy="6858000"/>
          </a:xfrm>
          <a:prstGeom prst="rect">
            <a:avLst/>
          </a:prstGeom>
          <a:solidFill>
            <a:srgbClr val="274A1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3382567"/>
            <a:ext cx="556818" cy="556818"/>
          </a:xfrm>
          <a:prstGeom prst="ellipse">
            <a:avLst/>
          </a:prstGeom>
          <a:solidFill>
            <a:srgbClr val="1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DA32D"/>
              </a:solidFill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3C70752A-5034-4147-9CC1-884BC936DD15}"/>
              </a:ext>
            </a:extLst>
          </p:cNvPr>
          <p:cNvSpPr/>
          <p:nvPr/>
        </p:nvSpPr>
        <p:spPr>
          <a:xfrm>
            <a:off x="693012" y="4238138"/>
            <a:ext cx="556818" cy="5568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3473426"/>
            <a:ext cx="4322796" cy="1243176"/>
            <a:chOff x="2551705" y="4465096"/>
            <a:chExt cx="2407362" cy="12431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개발 일정</a:t>
              </a:r>
              <a:endParaRPr lang="en-US" altLang="ko-KR" sz="2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598810" y="5308162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개발 도구</a:t>
              </a:r>
              <a:endParaRPr lang="en-US" altLang="ko-KR" sz="2000" b="1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3947" y="1432854"/>
            <a:ext cx="6834620" cy="1200329"/>
            <a:chOff x="4986343" y="370165"/>
            <a:chExt cx="6834620" cy="1200329"/>
          </a:xfrm>
        </p:grpSpPr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6343" y="423572"/>
              <a:ext cx="1024876" cy="1024876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4986343" y="511185"/>
              <a:ext cx="102487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029410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rgbClr val="029410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6355171" y="370165"/>
              <a:ext cx="5465792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72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개발 환경</a:t>
              </a:r>
              <a:endParaRPr lang="ko-KR" altLang="en-US" sz="6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04637"/>
              </p:ext>
            </p:extLst>
          </p:nvPr>
        </p:nvGraphicFramePr>
        <p:xfrm>
          <a:off x="114296" y="1654675"/>
          <a:ext cx="11963408" cy="3760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52421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40610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Task</a:t>
                      </a:r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23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24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26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</a:t>
                      </a:r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0960" marR="60960" marT="60960" marB="6096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</a:t>
                      </a:r>
                      <a:r>
                        <a:rPr lang="ko-KR" altLang="en-US" sz="1900" baseline="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구성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페이지 디자인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</a:t>
                      </a: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기능구현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5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수정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발표준비</a:t>
                      </a:r>
                      <a:endParaRPr lang="en-US" sz="19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0960" marR="60960" marT="60960" marB="6096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60960" marR="60960" marT="60960" marB="6096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532743" y="2411985"/>
            <a:ext cx="355600" cy="252329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ight Arrow 5"/>
          <p:cNvSpPr/>
          <p:nvPr/>
        </p:nvSpPr>
        <p:spPr>
          <a:xfrm>
            <a:off x="2888343" y="2914214"/>
            <a:ext cx="1001486" cy="29344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ight Arrow 5"/>
          <p:cNvSpPr/>
          <p:nvPr/>
        </p:nvSpPr>
        <p:spPr>
          <a:xfrm>
            <a:off x="3889829" y="3457557"/>
            <a:ext cx="1386114" cy="264414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ight Arrow 5"/>
          <p:cNvSpPr/>
          <p:nvPr/>
        </p:nvSpPr>
        <p:spPr>
          <a:xfrm>
            <a:off x="5326743" y="4010006"/>
            <a:ext cx="4528457" cy="257194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9" name="Right Arrow 5"/>
          <p:cNvSpPr/>
          <p:nvPr/>
        </p:nvSpPr>
        <p:spPr>
          <a:xfrm>
            <a:off x="9918700" y="4533766"/>
            <a:ext cx="798286" cy="26282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" name="Right Arrow 5"/>
          <p:cNvSpPr/>
          <p:nvPr/>
        </p:nvSpPr>
        <p:spPr>
          <a:xfrm>
            <a:off x="10609036" y="5049401"/>
            <a:ext cx="711200" cy="26441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itle 36"/>
          <p:cNvSpPr txBox="1">
            <a:spLocks/>
          </p:cNvSpPr>
          <p:nvPr/>
        </p:nvSpPr>
        <p:spPr>
          <a:xfrm>
            <a:off x="3954329" y="256923"/>
            <a:ext cx="4622800" cy="514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일정</a:t>
            </a:r>
            <a:endParaRPr 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954681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231821" y="1038414"/>
            <a:ext cx="7547314" cy="19209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70EB3-786A-4FD8-B904-9AB43ACD8780}"/>
              </a:ext>
            </a:extLst>
          </p:cNvPr>
          <p:cNvSpPr/>
          <p:nvPr/>
        </p:nvSpPr>
        <p:spPr>
          <a:xfrm>
            <a:off x="0" y="-15411"/>
            <a:ext cx="3739794" cy="687341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21" y="3352122"/>
            <a:ext cx="1282818" cy="12861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27" y="1659177"/>
            <a:ext cx="2385143" cy="483530"/>
          </a:xfrm>
          <a:prstGeom prst="rect">
            <a:avLst/>
          </a:prstGeom>
        </p:spPr>
      </p:pic>
      <p:pic>
        <p:nvPicPr>
          <p:cNvPr id="18" name="Picture 2" descr="spring-boot-logo.png (600×315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36" y="3466944"/>
            <a:ext cx="2248475" cy="118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ml_css_js.png (1024×4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974" y="1285446"/>
            <a:ext cx="3285894" cy="12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1*CHOz8lCaOVf0uamEOY2-Og.png (1140×704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19" y="4897557"/>
            <a:ext cx="1722302" cy="106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0*uGnkedWzlM-J1bYC (360×230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29" y="4656490"/>
            <a:ext cx="2423050" cy="15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0*co0wSjYRkrtl9V9f.png (228×221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8" y="4806953"/>
            <a:ext cx="1332232" cy="12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jquery-logo-vertical_large_square.png (240×24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977" y="1427229"/>
            <a:ext cx="1189037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Apache Tomcat_0.png (500×500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001" y="2616267"/>
            <a:ext cx="2470675" cy="247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cropped-mariadb_org_rgb_v-2.png (190×190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129" y="3458281"/>
            <a:ext cx="1008063" cy="10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itle 36"/>
          <p:cNvSpPr txBox="1">
            <a:spLocks/>
          </p:cNvSpPr>
          <p:nvPr/>
        </p:nvSpPr>
        <p:spPr>
          <a:xfrm>
            <a:off x="3954329" y="256923"/>
            <a:ext cx="4622800" cy="514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도구</a:t>
            </a:r>
            <a:endParaRPr 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231821" y="3369892"/>
            <a:ext cx="7547314" cy="2836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1280x0 (400×300)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356" y="4901623"/>
            <a:ext cx="1407289" cy="10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velog.velcdn.com/images%2Fdevyu%2Fpost%2F4c730e1b-d406-464d-960c-4fe22fbad034%2Fimag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36" y="4845439"/>
            <a:ext cx="1917785" cy="9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765396" y="1535660"/>
            <a:ext cx="2286000" cy="7831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프론트엔드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65396" y="4396705"/>
            <a:ext cx="2286000" cy="78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78" y="6286086"/>
            <a:ext cx="4010025" cy="31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2" y="199364"/>
            <a:ext cx="489777" cy="5652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1659" y="18961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사단</a:t>
            </a: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921E004-0203-4E11-8A32-13F0EAECDF3F}"/>
              </a:ext>
            </a:extLst>
          </p:cNvPr>
          <p:cNvSpPr/>
          <p:nvPr/>
        </p:nvSpPr>
        <p:spPr>
          <a:xfrm>
            <a:off x="0" y="0"/>
            <a:ext cx="5956419" cy="6858000"/>
          </a:xfrm>
          <a:prstGeom prst="rect">
            <a:avLst/>
          </a:prstGeom>
          <a:solidFill>
            <a:srgbClr val="274A1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3382567"/>
            <a:ext cx="556818" cy="556818"/>
          </a:xfrm>
          <a:prstGeom prst="ellipse">
            <a:avLst/>
          </a:prstGeom>
          <a:solidFill>
            <a:srgbClr val="0294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3473426"/>
            <a:ext cx="4322796" cy="400110"/>
            <a:chOff x="2551705" y="4465096"/>
            <a:chExt cx="2407362" cy="400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김영준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3947" y="1432854"/>
            <a:ext cx="6834620" cy="1200329"/>
            <a:chOff x="4986343" y="370165"/>
            <a:chExt cx="6834620" cy="1200329"/>
          </a:xfrm>
        </p:grpSpPr>
        <p:sp>
          <p:nvSpPr>
            <p:cNvPr id="34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6343" y="423572"/>
              <a:ext cx="1024876" cy="1024876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4986343" y="511185"/>
              <a:ext cx="102487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00B050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6355171" y="370165"/>
              <a:ext cx="5465792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72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페이지 및 기능</a:t>
              </a:r>
              <a:endParaRPr lang="ko-KR" altLang="en-US" sz="6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7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4037236"/>
            <a:ext cx="556818" cy="556818"/>
          </a:xfrm>
          <a:prstGeom prst="ellipse">
            <a:avLst/>
          </a:prstGeom>
          <a:solidFill>
            <a:srgbClr val="579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4128095"/>
            <a:ext cx="4322796" cy="400110"/>
            <a:chOff x="2551705" y="4465096"/>
            <a:chExt cx="2407362" cy="4001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김영욱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1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4651177"/>
            <a:ext cx="556818" cy="556818"/>
          </a:xfrm>
          <a:prstGeom prst="ellipse">
            <a:avLst/>
          </a:prstGeom>
          <a:solidFill>
            <a:srgbClr val="229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4742036"/>
            <a:ext cx="4322796" cy="400110"/>
            <a:chOff x="2551705" y="4465096"/>
            <a:chExt cx="2407362" cy="4001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박건우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5309887"/>
            <a:ext cx="556818" cy="5568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5400746"/>
            <a:ext cx="4322796" cy="400110"/>
            <a:chOff x="2551705" y="4465096"/>
            <a:chExt cx="2407362" cy="4001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정기선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Oval 4">
            <a:extLst>
              <a:ext uri="{FF2B5EF4-FFF2-40B4-BE49-F238E27FC236}">
                <a16:creationId xmlns:a16="http://schemas.microsoft.com/office/drawing/2014/main" id="{C596969E-D622-408E-8AEA-E4D6BAB1243D}"/>
              </a:ext>
            </a:extLst>
          </p:cNvPr>
          <p:cNvSpPr/>
          <p:nvPr/>
        </p:nvSpPr>
        <p:spPr>
          <a:xfrm>
            <a:off x="693012" y="5955133"/>
            <a:ext cx="556818" cy="556818"/>
          </a:xfrm>
          <a:prstGeom prst="ellipse">
            <a:avLst/>
          </a:prstGeom>
          <a:solidFill>
            <a:srgbClr val="12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Group 15">
            <a:extLst>
              <a:ext uri="{FF2B5EF4-FFF2-40B4-BE49-F238E27FC236}">
                <a16:creationId xmlns:a16="http://schemas.microsoft.com/office/drawing/2014/main" id="{41E9D3B4-BE70-45BA-A6EA-F25562DD76E5}"/>
              </a:ext>
            </a:extLst>
          </p:cNvPr>
          <p:cNvGrpSpPr/>
          <p:nvPr/>
        </p:nvGrpSpPr>
        <p:grpSpPr>
          <a:xfrm>
            <a:off x="1382220" y="6045992"/>
            <a:ext cx="4322796" cy="400110"/>
            <a:chOff x="2551705" y="4465096"/>
            <a:chExt cx="2407362" cy="4001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7253A8-A24B-444B-8D73-A2DD0EF493D6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EDD4C0-84E4-4975-A973-CFE63C027B54}"/>
                </a:ext>
              </a:extLst>
            </p:cNvPr>
            <p:cNvSpPr txBox="1"/>
            <p:nvPr/>
          </p:nvSpPr>
          <p:spPr>
            <a:xfrm>
              <a:off x="2602066" y="4465096"/>
              <a:ext cx="2357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최현석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8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489</Words>
  <Application>Microsoft Office PowerPoint</Application>
  <PresentationFormat>와이드스크린</PresentationFormat>
  <Paragraphs>182</Paragraphs>
  <Slides>24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Arial Unicode MS</vt:lpstr>
      <vt:lpstr>나눔스퀘어_ac</vt:lpstr>
      <vt:lpstr>나눔스퀘어_ac Bold</vt:lpstr>
      <vt:lpstr>맑은 고딕</vt:lpstr>
      <vt:lpstr>Arial</vt:lpstr>
      <vt:lpstr>Calibri</vt:lpstr>
      <vt:lpstr>Wingdings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</cp:lastModifiedBy>
  <cp:revision>185</cp:revision>
  <dcterms:created xsi:type="dcterms:W3CDTF">2020-01-20T05:08:25Z</dcterms:created>
  <dcterms:modified xsi:type="dcterms:W3CDTF">2023-01-31T00:27:49Z</dcterms:modified>
  <cp:version/>
</cp:coreProperties>
</file>